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68F745-7DFC-44F3-BB10-42A92FED3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F7522BA-B3D6-4CB0-9216-C88198873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735C64-D3A2-4A98-9C49-EF6A03870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3D32-9F54-4B2B-AA3D-BC0FA046612D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CFCC5D-A86F-45A7-89D1-ABB9F8F3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C5EE7F-ED80-47C6-93EC-5926C0672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43C8-1A25-4E61-B180-D15D12ED6C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189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E1D0E3-F66D-490C-8E23-03A10264B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28BE7B0-B134-4ED7-AF88-1F7E9D5ED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D93AA5-7085-40D8-805B-D17DE817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3D32-9F54-4B2B-AA3D-BC0FA046612D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5E454DB-3050-49BF-9037-B0DD7F37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0DA4847-85D5-4653-A73C-E00FF6AFE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43C8-1A25-4E61-B180-D15D12ED6C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15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81F5059-04B2-457B-8862-7DF62E0A2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4051C91-E5F6-44D1-99BD-2A05090B2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7429D44-1AFB-494A-9C08-5974178EC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3D32-9F54-4B2B-AA3D-BC0FA046612D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116F24-8497-464F-A60C-008E5670C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FE76AB-B90C-4C7D-8118-E738D704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43C8-1A25-4E61-B180-D15D12ED6C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879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956CE9-FF02-4B5B-A32D-116DAE3D6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E6AD1E-6CAA-48D9-B7D5-015F3A017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DA93DF-C3A1-43DD-998D-C38CB22EC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3D32-9F54-4B2B-AA3D-BC0FA046612D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BEBECF-6B4F-40E0-9501-A9ECB5F4E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4C11CB6-38A5-4345-A703-7E4DB7742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43C8-1A25-4E61-B180-D15D12ED6C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221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1C016B-1596-4D89-B0BC-E403433BF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0B529BC-421D-467C-99FF-79413381E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2F44CC-01C2-46B5-BE78-8D1C1F827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3D32-9F54-4B2B-AA3D-BC0FA046612D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DF4711-90AE-40C6-9AB4-3DEEEC47C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FFB6AE-B278-4626-B307-EC7FE1D96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43C8-1A25-4E61-B180-D15D12ED6C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064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9A71A5-4451-49CF-8148-3FDCB8EA3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4D9628-6BEC-4F75-AE32-7C62E3AB3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C5E9C7A-CC99-457C-9C2A-037A42D0D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A684B0B-0A43-486A-B9BA-61F58E35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3D32-9F54-4B2B-AA3D-BC0FA046612D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7EC2A36-BAE7-4DC6-B7E1-3E2141DD9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EDB49AD-D54E-46B3-A510-023D0299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43C8-1A25-4E61-B180-D15D12ED6C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583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3A99F6-12E3-4D1E-AF00-CE41FC606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BC8DE35-0074-4278-8967-D71FF4B36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19EC3DF-D866-4337-B846-E03455745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ECAB23-3D95-44B1-996F-14652A403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9271742-5A04-4EA1-8491-B4E743267E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7B12F8-ECD2-4C24-B3D0-E78FC0F76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3D32-9F54-4B2B-AA3D-BC0FA046612D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4920EE3-E9F2-4228-84E7-BF9BFB35C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5FB0C0F-583A-4147-8A73-E1A6628B9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43C8-1A25-4E61-B180-D15D12ED6C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242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030D86-94C8-43E6-8AEF-6DD07AF37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E6BA10E-282D-4149-8C51-332B7773F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3D32-9F54-4B2B-AA3D-BC0FA046612D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00EE860-76BA-4896-878B-2D3AEE63A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F98C64A-A296-46ED-86C9-2CE5B8D4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43C8-1A25-4E61-B180-D15D12ED6C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804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72FEBBA-A387-48DB-BB8B-FC87DD5A9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3D32-9F54-4B2B-AA3D-BC0FA046612D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E757A6A-4F1F-44A2-B2AF-4FCCD906D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D1F3AA0-2A1C-44C1-BE06-669BCE5E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43C8-1A25-4E61-B180-D15D12ED6C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01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67B9B8-36A5-42CA-98CC-776BE6CDE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CB96A7-D765-47EC-A0B2-884037A8D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7E7D1D5-62AB-4A81-9E81-A5933D119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F7F5A5F-452D-4414-81D8-C1D398FC0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3D32-9F54-4B2B-AA3D-BC0FA046612D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720940-9F74-408C-96BE-C6E2A56C0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5C30A0B-D4E9-48CB-96CE-E044646F9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43C8-1A25-4E61-B180-D15D12ED6C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965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CFC0EC-E35A-4631-81FF-AC14B24F7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3933827-A527-4C20-8F4C-82BAA51F10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6229E1D-C89C-4AF4-8DE8-54F9D6F7D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41F1E25-111B-4F18-BB71-EA4A1517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3D32-9F54-4B2B-AA3D-BC0FA046612D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BCE04E5-1E21-4EC1-A666-D6D14F29F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B2682BB-9FC8-41AA-A780-29DF6237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43C8-1A25-4E61-B180-D15D12ED6C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889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193B681-6C41-4EBE-9EF4-C8C412C63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B027DD2-BBB5-4711-B913-21556029C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6C8CEF-7554-472F-B984-FDB5B569D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B3D32-9F54-4B2B-AA3D-BC0FA046612D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E901907-DA7D-44FE-8B4E-783393393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48A3941-D448-4571-83F1-67D287318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43C8-1A25-4E61-B180-D15D12ED6C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88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119A88-5361-403C-A40C-F30C2B4ADA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Ruokolahden kunnan sijoitussuunnitelma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116BD11-AA5C-4D1E-A706-D4914CD47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KH 28.6.2021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173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E6D6A2-F29D-4323-A9A6-D9FB0C48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Taustaa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FC63B4-318E-4A4A-A1A6-AFD5BDAFB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Kunnalla oli 31.5.2021 kassaylijäämää n. 8 miljoonan euron arvosta.</a:t>
            </a:r>
          </a:p>
          <a:p>
            <a:r>
              <a:rPr lang="fi-FI" dirty="0"/>
              <a:t>Tästä 2,9 miljoona oli sijoitettuna Mandatum korkoratkaisuun (varainhoitosopimus)</a:t>
            </a:r>
          </a:p>
          <a:p>
            <a:r>
              <a:rPr lang="fi-FI" dirty="0"/>
              <a:t>Lisäksi OP Korkotuotto -rahastoon sijoitetaan kelluvasti kunnan tilivarat 1,6 miljoonan euron ylittävältä osuudelta. Tätä sijoitusta oli 31.5. kaikkiaan n. 3,5 miljoonaa euroa.</a:t>
            </a:r>
          </a:p>
          <a:p>
            <a:r>
              <a:rPr lang="fi-FI" dirty="0"/>
              <a:t>Matalan korkotason vuoksi korkosijoitusten tuotto on heikko ja riskittömimpien sijoitusten (esim. talletukset) negatiivinen.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544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2C470521-3F98-4BF5-897C-2725BA0F0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31" y="883577"/>
            <a:ext cx="11550537" cy="411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51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DAB7B0-2B93-487D-90C3-11B7AB48D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Esitykset sijoitussuunnitelmaksi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D04B3F-E989-4DCA-9B4F-C7FED5345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Kunnan lainoja lyhennetään ennenaikaisesti 1,6 miljoonalla eurolla:</a:t>
            </a:r>
          </a:p>
          <a:p>
            <a:pPr lvl="1"/>
            <a:r>
              <a:rPr lang="fi-FI" dirty="0"/>
              <a:t>Handelsbanken 850 000 euroa (10.7.2021)</a:t>
            </a:r>
          </a:p>
          <a:p>
            <a:pPr lvl="1"/>
            <a:r>
              <a:rPr lang="fi-FI" dirty="0"/>
              <a:t>Kuntarahoitus 789 477 euroa (20.12.2021)</a:t>
            </a:r>
          </a:p>
          <a:p>
            <a:r>
              <a:rPr lang="fi-FI" dirty="0"/>
              <a:t>Uusia osakerahastoja otetaan käyttöön 5 kpl sijoitustoiminnan periaatteiden mukaisesti ajallisesti (min. 18 kuukauden ajan) ja maantieteellisesti hajauttaen</a:t>
            </a:r>
          </a:p>
          <a:p>
            <a:pPr lvl="1"/>
            <a:r>
              <a:rPr lang="fi-FI" dirty="0"/>
              <a:t>Sijoitussummat 10 000 euroa/rahasto/n. 1,5 kuukauden välein</a:t>
            </a:r>
          </a:p>
          <a:p>
            <a:r>
              <a:rPr lang="fi-FI" dirty="0"/>
              <a:t>Sopivia rahastoja on kartoitettu Danske Bankin, Nordean, Mandatumin, Taalerin ja </a:t>
            </a:r>
            <a:r>
              <a:rPr lang="fi-FI" dirty="0" err="1"/>
              <a:t>OP:n</a:t>
            </a:r>
            <a:r>
              <a:rPr lang="fi-FI" dirty="0"/>
              <a:t> osalta.</a:t>
            </a:r>
          </a:p>
          <a:p>
            <a:pPr lvl="1"/>
            <a:r>
              <a:rPr lang="fi-FI" dirty="0"/>
              <a:t>OP tarjoaa edullisimmat indeksirahastot, Taalerilla oli puolestaan edullisemmat aktiivisemmin hoidetut rahastot.</a:t>
            </a:r>
          </a:p>
          <a:p>
            <a:r>
              <a:rPr lang="fi-FI" dirty="0"/>
              <a:t>Korkosijoitusten osalta painot ovat tällä hetkellä hieman riskipitoisempia kuin sijoitusperiaatteissa on määritelty, toisaalta taas esim. pitkiä talletuksia ei ole lainkaan.</a:t>
            </a:r>
          </a:p>
          <a:p>
            <a:r>
              <a:rPr lang="fi-FI" dirty="0"/>
              <a:t>Toistaiseksi korkosijoitusten purkaminen ei kuitenkaan ole perusteltua matalan korkotason vuoksi. Korkosijoitusten määrä myös elää Korkotuotto –rahaston kelluvan sijoitusmäärän vuoksi.</a:t>
            </a:r>
          </a:p>
        </p:txBody>
      </p:sp>
    </p:spTree>
    <p:extLst>
      <p:ext uri="{BB962C8B-B14F-4D97-AF65-F5344CB8AC3E}">
        <p14:creationId xmlns:p14="http://schemas.microsoft.com/office/powerpoint/2010/main" val="376553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13C4D3-5A5E-44FB-BE12-408103BE3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Käyttöönotettavat rahastot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55127EB6-A726-4A5A-A1DA-090B41A36F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651" y="1864130"/>
            <a:ext cx="10604111" cy="338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26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E3C0FFA2-F26F-4F06-B5E8-F56B8056CF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249" y="385604"/>
            <a:ext cx="11266512" cy="1310309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83258FE3-4DD0-499C-A929-E11FEE78C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249" y="1695913"/>
            <a:ext cx="11278844" cy="2817023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90B3094B-782F-4EDD-869D-2BF46BAD8579}"/>
              </a:ext>
            </a:extLst>
          </p:cNvPr>
          <p:cNvSpPr txBox="1"/>
          <p:nvPr/>
        </p:nvSpPr>
        <p:spPr>
          <a:xfrm>
            <a:off x="719091" y="5122416"/>
            <a:ext cx="10689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Lainojen takaisinmaksu (1,6 m€) pienentää OP Korkotuotto –rahastoa ja vähentää siten ryhmien 4 ja 3 sijoituksia</a:t>
            </a:r>
            <a:br>
              <a:rPr lang="fi-FI" dirty="0"/>
            </a:br>
            <a:r>
              <a:rPr lang="fi-FI" dirty="0"/>
              <a:t>loppuvuoden aikana. </a:t>
            </a:r>
          </a:p>
        </p:txBody>
      </p:sp>
    </p:spTree>
    <p:extLst>
      <p:ext uri="{BB962C8B-B14F-4D97-AF65-F5344CB8AC3E}">
        <p14:creationId xmlns:p14="http://schemas.microsoft.com/office/powerpoint/2010/main" val="4276251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229</Words>
  <Application>Microsoft Office PowerPoint</Application>
  <PresentationFormat>Laajakuva</PresentationFormat>
  <Paragraphs>22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Ruokolahden kunnan sijoitussuunnitelma</vt:lpstr>
      <vt:lpstr>Taustaa</vt:lpstr>
      <vt:lpstr>PowerPoint-esitys</vt:lpstr>
      <vt:lpstr>Esitykset sijoitussuunnitelmaksi</vt:lpstr>
      <vt:lpstr>Käyttöönotettavat rahastot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Ruokolahden kunnan sijoitussuunnitelma</dc:title>
  <dc:creator>Matias Tuukka Petteri</dc:creator>
  <cp:lastModifiedBy>Paananen Marketta</cp:lastModifiedBy>
  <cp:revision>21</cp:revision>
  <dcterms:created xsi:type="dcterms:W3CDTF">2021-06-16T06:20:02Z</dcterms:created>
  <dcterms:modified xsi:type="dcterms:W3CDTF">2021-06-23T10:14:06Z</dcterms:modified>
</cp:coreProperties>
</file>